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2"/>
  </p:notesMasterIdLst>
  <p:sldIdLst>
    <p:sldId id="262" r:id="rId2"/>
    <p:sldId id="270" r:id="rId3"/>
    <p:sldId id="301" r:id="rId4"/>
    <p:sldId id="263" r:id="rId5"/>
    <p:sldId id="319" r:id="rId6"/>
    <p:sldId id="302" r:id="rId7"/>
    <p:sldId id="303" r:id="rId8"/>
    <p:sldId id="329" r:id="rId9"/>
    <p:sldId id="330" r:id="rId10"/>
    <p:sldId id="304" r:id="rId11"/>
    <p:sldId id="320" r:id="rId12"/>
    <p:sldId id="264" r:id="rId13"/>
    <p:sldId id="268" r:id="rId14"/>
    <p:sldId id="272" r:id="rId15"/>
    <p:sldId id="269" r:id="rId16"/>
    <p:sldId id="312" r:id="rId17"/>
    <p:sldId id="310" r:id="rId18"/>
    <p:sldId id="311" r:id="rId19"/>
    <p:sldId id="305" r:id="rId20"/>
    <p:sldId id="306" r:id="rId21"/>
    <p:sldId id="307" r:id="rId22"/>
    <p:sldId id="308" r:id="rId23"/>
    <p:sldId id="309" r:id="rId24"/>
    <p:sldId id="313" r:id="rId25"/>
    <p:sldId id="275" r:id="rId26"/>
    <p:sldId id="314" r:id="rId27"/>
    <p:sldId id="331" r:id="rId28"/>
    <p:sldId id="322" r:id="rId29"/>
    <p:sldId id="273" r:id="rId30"/>
    <p:sldId id="316" r:id="rId31"/>
    <p:sldId id="317" r:id="rId32"/>
    <p:sldId id="318" r:id="rId33"/>
    <p:sldId id="321" r:id="rId34"/>
    <p:sldId id="323" r:id="rId35"/>
    <p:sldId id="324" r:id="rId36"/>
    <p:sldId id="274" r:id="rId37"/>
    <p:sldId id="325" r:id="rId38"/>
    <p:sldId id="326" r:id="rId39"/>
    <p:sldId id="327" r:id="rId40"/>
    <p:sldId id="332" r:id="rId41"/>
  </p:sldIdLst>
  <p:sldSz cx="9144000" cy="5143500" type="screen16x9"/>
  <p:notesSz cx="6858000" cy="9144000"/>
  <p:embeddedFontLst>
    <p:embeddedFont>
      <p:font typeface="Google Sans" panose="020B0604020202020204" charset="0"/>
      <p:regular r:id="rId43"/>
      <p:bold r:id="rId44"/>
      <p:italic r:id="rId45"/>
      <p:boldItalic r:id="rId46"/>
    </p:embeddedFont>
    <p:embeddedFont>
      <p:font typeface="Montserrat" panose="00000500000000000000" pitchFamily="2" charset="-52"/>
      <p:regular r:id="rId47"/>
      <p:bold r:id="rId48"/>
      <p:italic r:id="rId49"/>
      <p:boldItalic r:id="rId50"/>
    </p:embeddedFont>
    <p:embeddedFont>
      <p:font typeface="Roboto Mono Light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097A476-5488-4584-BC80-F1840236EA8D}">
          <p14:sldIdLst>
            <p14:sldId id="262"/>
            <p14:sldId id="270"/>
            <p14:sldId id="301"/>
            <p14:sldId id="263"/>
            <p14:sldId id="319"/>
            <p14:sldId id="302"/>
            <p14:sldId id="303"/>
            <p14:sldId id="329"/>
            <p14:sldId id="330"/>
            <p14:sldId id="304"/>
            <p14:sldId id="320"/>
            <p14:sldId id="264"/>
            <p14:sldId id="268"/>
            <p14:sldId id="272"/>
            <p14:sldId id="269"/>
            <p14:sldId id="312"/>
            <p14:sldId id="310"/>
            <p14:sldId id="311"/>
            <p14:sldId id="305"/>
            <p14:sldId id="306"/>
            <p14:sldId id="307"/>
            <p14:sldId id="308"/>
            <p14:sldId id="309"/>
            <p14:sldId id="313"/>
            <p14:sldId id="275"/>
            <p14:sldId id="314"/>
            <p14:sldId id="331"/>
            <p14:sldId id="322"/>
            <p14:sldId id="273"/>
            <p14:sldId id="316"/>
            <p14:sldId id="317"/>
            <p14:sldId id="318"/>
            <p14:sldId id="321"/>
            <p14:sldId id="323"/>
            <p14:sldId id="324"/>
            <p14:sldId id="274"/>
            <p14:sldId id="325"/>
            <p14:sldId id="326"/>
            <p14:sldId id="327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04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838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0505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5283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39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907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0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514d53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514d53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522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561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957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007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3b3f8461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3b3f8461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365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5296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249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86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514d53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514d53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460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627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746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656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534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85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3b3f846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3b3f8461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569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167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26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294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0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929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58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4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402064" y="1555633"/>
            <a:ext cx="5741936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Настройка, безопасность и оптимизация производительности серверов </a:t>
            </a:r>
            <a:r>
              <a:rPr lang="en-US" sz="3200" dirty="0"/>
              <a:t>Google cloud platform </a:t>
            </a:r>
            <a:r>
              <a:rPr lang="ru-RU" sz="3200" dirty="0"/>
              <a:t>для веб-приложений</a:t>
            </a:r>
            <a:endParaRPr sz="3200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Ashgabat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60AF36-1CC1-4C39-809A-8F119187C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Ashgabat</a:t>
            </a:r>
            <a:endParaRPr lang="ru-RU" dirty="0"/>
          </a:p>
        </p:txBody>
      </p:sp>
      <p:sp>
        <p:nvSpPr>
          <p:cNvPr id="4" name="Google Shape;887;p60">
            <a:extLst>
              <a:ext uri="{FF2B5EF4-FFF2-40B4-BE49-F238E27FC236}">
                <a16:creationId xmlns:a16="http://schemas.microsoft.com/office/drawing/2014/main" id="{4D2BBCEF-17B6-4FF8-A6DE-D22CDA3961C9}"/>
              </a:ext>
            </a:extLst>
          </p:cNvPr>
          <p:cNvSpPr/>
          <p:nvPr/>
        </p:nvSpPr>
        <p:spPr>
          <a:xfrm>
            <a:off x="4093535" y="1727976"/>
            <a:ext cx="956930" cy="9632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663;p58">
            <a:extLst>
              <a:ext uri="{FF2B5EF4-FFF2-40B4-BE49-F238E27FC236}">
                <a16:creationId xmlns:a16="http://schemas.microsoft.com/office/drawing/2014/main" id="{B7FB744E-1A09-4F9B-A85F-9B40DCB100FD}"/>
              </a:ext>
            </a:extLst>
          </p:cNvPr>
          <p:cNvSpPr/>
          <p:nvPr/>
        </p:nvSpPr>
        <p:spPr>
          <a:xfrm>
            <a:off x="6568270" y="1781138"/>
            <a:ext cx="1132351" cy="856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707;p58">
            <a:extLst>
              <a:ext uri="{FF2B5EF4-FFF2-40B4-BE49-F238E27FC236}">
                <a16:creationId xmlns:a16="http://schemas.microsoft.com/office/drawing/2014/main" id="{E034B812-4F74-4DF2-9639-A2DE44728626}"/>
              </a:ext>
            </a:extLst>
          </p:cNvPr>
          <p:cNvSpPr/>
          <p:nvPr/>
        </p:nvSpPr>
        <p:spPr>
          <a:xfrm>
            <a:off x="5669858" y="2209578"/>
            <a:ext cx="279018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669;p58">
            <a:extLst>
              <a:ext uri="{FF2B5EF4-FFF2-40B4-BE49-F238E27FC236}">
                <a16:creationId xmlns:a16="http://schemas.microsoft.com/office/drawing/2014/main" id="{E24A48F5-346C-4CDC-889B-1E336EF546EF}"/>
              </a:ext>
            </a:extLst>
          </p:cNvPr>
          <p:cNvSpPr/>
          <p:nvPr/>
        </p:nvSpPr>
        <p:spPr>
          <a:xfrm>
            <a:off x="6655979" y="3621605"/>
            <a:ext cx="956931" cy="9632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707;p58">
            <a:extLst>
              <a:ext uri="{FF2B5EF4-FFF2-40B4-BE49-F238E27FC236}">
                <a16:creationId xmlns:a16="http://schemas.microsoft.com/office/drawing/2014/main" id="{DE4B70B1-8E95-4BA3-B907-2C325298DCAD}"/>
              </a:ext>
            </a:extLst>
          </p:cNvPr>
          <p:cNvSpPr/>
          <p:nvPr/>
        </p:nvSpPr>
        <p:spPr>
          <a:xfrm rot="16200000">
            <a:off x="4420626" y="2991769"/>
            <a:ext cx="279018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859;p60">
            <a:extLst>
              <a:ext uri="{FF2B5EF4-FFF2-40B4-BE49-F238E27FC236}">
                <a16:creationId xmlns:a16="http://schemas.microsoft.com/office/drawing/2014/main" id="{1CA2194C-31D4-4FB9-BD35-8BB5B0B38D27}"/>
              </a:ext>
            </a:extLst>
          </p:cNvPr>
          <p:cNvSpPr/>
          <p:nvPr/>
        </p:nvSpPr>
        <p:spPr>
          <a:xfrm>
            <a:off x="4054995" y="3561591"/>
            <a:ext cx="1034010" cy="9632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707;p58">
            <a:extLst>
              <a:ext uri="{FF2B5EF4-FFF2-40B4-BE49-F238E27FC236}">
                <a16:creationId xmlns:a16="http://schemas.microsoft.com/office/drawing/2014/main" id="{2FB95A75-CE42-4A38-B557-EBD44BD9B5A2}"/>
              </a:ext>
            </a:extLst>
          </p:cNvPr>
          <p:cNvSpPr/>
          <p:nvPr/>
        </p:nvSpPr>
        <p:spPr>
          <a:xfrm>
            <a:off x="5732983" y="3890414"/>
            <a:ext cx="279018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2980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2524981" y="-181200"/>
            <a:ext cx="409403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Google Cloud platform</a:t>
            </a:r>
            <a:endParaRPr b="1" dirty="0"/>
          </a:p>
        </p:txBody>
      </p:sp>
      <p:pic>
        <p:nvPicPr>
          <p:cNvPr id="4" name="Google Shape;111;p23">
            <a:extLst>
              <a:ext uri="{FF2B5EF4-FFF2-40B4-BE49-F238E27FC236}">
                <a16:creationId xmlns:a16="http://schemas.microsoft.com/office/drawing/2014/main" id="{7FF4419A-2335-4D07-A606-1241AE3C7BA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1622085" y="719204"/>
            <a:ext cx="5899829" cy="3705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4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lvl="0"/>
            <a:r>
              <a:rPr lang="ru-RU" sz="2200" dirty="0"/>
              <a:t>Google </a:t>
            </a:r>
            <a:r>
              <a:rPr lang="ru-RU" sz="2200" dirty="0" err="1"/>
              <a:t>Cloud</a:t>
            </a:r>
            <a:r>
              <a:rPr lang="ru-RU" sz="2200" dirty="0"/>
              <a:t> </a:t>
            </a:r>
            <a:r>
              <a:rPr lang="ru-RU" sz="2200" dirty="0" err="1"/>
              <a:t>Platform</a:t>
            </a:r>
            <a:r>
              <a:rPr lang="ru-RU" sz="2200" dirty="0"/>
              <a:t> </a:t>
            </a:r>
            <a:r>
              <a:rPr lang="ru-RU" sz="2200" b="0" dirty="0"/>
              <a:t>- это стек облачных сервисов, которые выполняются на той же самой инфраструктуре, которую Google использует для своих продуктов</a:t>
            </a:r>
            <a:r>
              <a:rPr lang="en-US" sz="2200" b="0" dirty="0"/>
              <a:t>.</a:t>
            </a:r>
            <a:endParaRPr sz="2200" b="0"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rgbClr val="EA8600"/>
                </a:solidFill>
              </a:rPr>
              <a:t>Ashgabat</a:t>
            </a:r>
            <a:endParaRPr sz="1600" dirty="0">
              <a:solidFill>
                <a:srgbClr val="EA86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2524981" y="0"/>
            <a:ext cx="409403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Google Cloud platform</a:t>
            </a:r>
            <a:endParaRPr b="1" dirty="0"/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1"/>
          </p:nvPr>
        </p:nvSpPr>
        <p:spPr>
          <a:xfrm>
            <a:off x="272808" y="982050"/>
            <a:ext cx="8598384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>
              <a:buNone/>
            </a:pPr>
            <a:r>
              <a:rPr lang="ru-RU" dirty="0"/>
              <a:t>Пользовательские приложения, запущенные в среде </a:t>
            </a:r>
            <a:r>
              <a:rPr lang="ru-RU" b="1" dirty="0"/>
              <a:t>Google </a:t>
            </a:r>
            <a:r>
              <a:rPr lang="ru-RU" b="1" dirty="0" err="1"/>
              <a:t>Cloud</a:t>
            </a:r>
            <a:r>
              <a:rPr lang="ru-RU" b="1" dirty="0"/>
              <a:t> </a:t>
            </a:r>
            <a:r>
              <a:rPr lang="ru-RU" b="1" dirty="0" err="1"/>
              <a:t>Platform</a:t>
            </a:r>
            <a:r>
              <a:rPr lang="ru-RU" dirty="0"/>
              <a:t>, работают на тех же серверных мощностях, что и</a:t>
            </a:r>
            <a:r>
              <a:rPr lang="en-US" dirty="0"/>
              <a:t> </a:t>
            </a:r>
            <a:r>
              <a:rPr lang="ru-RU" dirty="0"/>
              <a:t>все приложения Google. Поэтому, можно</a:t>
            </a:r>
            <a:r>
              <a:rPr lang="en-US" dirty="0"/>
              <a:t> </a:t>
            </a:r>
            <a:r>
              <a:rPr lang="ru-RU" dirty="0"/>
              <a:t>ожидать бесперебойной работы серверной инфраструктуры.</a:t>
            </a:r>
          </a:p>
          <a:p>
            <a:pPr marL="127000" lvl="0" indent="0">
              <a:buNone/>
            </a:pPr>
            <a:endParaRPr lang="ru-RU" dirty="0"/>
          </a:p>
          <a:p>
            <a:pPr marL="127000" lvl="0" indent="0">
              <a:buNone/>
            </a:pPr>
            <a:r>
              <a:rPr lang="ru-RU" dirty="0"/>
              <a:t>Инфраструктура </a:t>
            </a:r>
            <a:r>
              <a:rPr lang="ru-RU" b="1" dirty="0"/>
              <a:t>Google </a:t>
            </a:r>
            <a:r>
              <a:rPr lang="ru-RU" b="1" dirty="0" err="1"/>
              <a:t>Cloud</a:t>
            </a:r>
            <a:r>
              <a:rPr lang="ru-RU" b="1" dirty="0"/>
              <a:t> </a:t>
            </a:r>
            <a:r>
              <a:rPr lang="ru-RU" b="1" dirty="0" err="1"/>
              <a:t>Platform</a:t>
            </a:r>
            <a:r>
              <a:rPr lang="ru-RU" b="1" dirty="0"/>
              <a:t> </a:t>
            </a:r>
            <a:r>
              <a:rPr lang="ru-RU" dirty="0"/>
              <a:t>поддерживает автоматическое масштабирование и балансировку распределения нагрузки, поэтому не приходится беспокоиться о лишних расходах на оплату виртуальных серверов — вы платите только за то, что используете.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127000" lvl="0"/>
            <a:r>
              <a:rPr lang="ru-RU" sz="4000" dirty="0"/>
              <a:t>Вы платите только за то, что используете.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ru-RU" dirty="0">
                <a:solidFill>
                  <a:schemeClr val="bg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Основные элементы </a:t>
            </a:r>
            <a:r>
              <a:rPr lang="en-US" dirty="0">
                <a:solidFill>
                  <a:schemeClr val="bg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Cloud Platform</a:t>
            </a:r>
            <a:endParaRPr dirty="0">
              <a:solidFill>
                <a:schemeClr val="bg2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4D6301D-65A2-44FF-B909-E62D3A76D3DD}"/>
              </a:ext>
            </a:extLst>
          </p:cNvPr>
          <p:cNvSpPr/>
          <p:nvPr/>
        </p:nvSpPr>
        <p:spPr>
          <a:xfrm>
            <a:off x="0" y="802035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</a:t>
            </a:r>
            <a:r>
              <a:rPr lang="ru-RU" sz="16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App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6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Engine</a:t>
            </a:r>
            <a:r>
              <a:rPr lang="ru-RU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— </a:t>
            </a:r>
            <a:r>
              <a:rPr lang="ru-RU" sz="1600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SaaS</a:t>
            </a:r>
            <a:r>
              <a:rPr lang="ru-RU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для размещения веб-сервисов и мобильных приложений. Система автоматически распределяет необходимые ресурсы для функционирования сервиса</a:t>
            </a:r>
            <a:r>
              <a:rPr lang="en-US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endParaRPr lang="ru-RU" sz="1600" dirty="0">
              <a:solidFill>
                <a:srgbClr val="434A5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</a:t>
            </a:r>
            <a:r>
              <a:rPr lang="ru-RU" sz="16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Container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6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Engine</a:t>
            </a:r>
            <a:r>
              <a:rPr lang="ru-RU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— система управления и обработки контейнерных вычислений</a:t>
            </a:r>
            <a:r>
              <a:rPr lang="en-US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434A5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</a:t>
            </a:r>
            <a:r>
              <a:rPr lang="ru-RU" sz="16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Compute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6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Engine</a:t>
            </a:r>
            <a:r>
              <a:rPr lang="ru-RU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— вычислительная инфраструктура с ручной настройки компонентов и их администрирование</a:t>
            </a:r>
            <a:r>
              <a:rPr lang="en-US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434A5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</a:t>
            </a:r>
            <a:r>
              <a:rPr lang="ru-RU" sz="16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Cloud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6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Storage</a:t>
            </a:r>
            <a:r>
              <a:rPr lang="ru-RU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— услуги хранения данных</a:t>
            </a:r>
            <a:r>
              <a:rPr lang="en-US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434A5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Сетевые сервисы</a:t>
            </a:r>
            <a:r>
              <a:rPr lang="ru-RU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— распределяют нагрузку ресурсов и регулируют работу сети</a:t>
            </a:r>
            <a:r>
              <a:rPr lang="en-US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endParaRPr lang="ru-RU" sz="1600" dirty="0">
              <a:solidFill>
                <a:srgbClr val="434A5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ru-RU" sz="16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Сервисы </a:t>
            </a:r>
            <a:r>
              <a:rPr lang="ru-RU" sz="16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BigData</a:t>
            </a:r>
            <a:r>
              <a:rPr lang="ru-RU" sz="16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— обрабатывают и анализируют большие массив данных.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8BD795-D679-4365-9253-2506AD10E16E}"/>
              </a:ext>
            </a:extLst>
          </p:cNvPr>
          <p:cNvSpPr/>
          <p:nvPr/>
        </p:nvSpPr>
        <p:spPr>
          <a:xfrm>
            <a:off x="2861550" y="154375"/>
            <a:ext cx="37257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</a:t>
            </a:r>
            <a:r>
              <a:rPr lang="ru-RU" sz="25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</a:t>
            </a:r>
            <a:r>
              <a:rPr lang="en-US" sz="25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loud Platform</a:t>
            </a:r>
            <a:endParaRPr lang="ru-RU" sz="25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60B9A6-9492-40FD-8293-D58B26F9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57" y="664172"/>
            <a:ext cx="6645286" cy="39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2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65EA4-C801-415D-BB00-66CD9C82D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902" y="412955"/>
            <a:ext cx="6894195" cy="40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3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4B322A2-F273-4F08-ABF3-C5ECF1DE3056}"/>
              </a:ext>
            </a:extLst>
          </p:cNvPr>
          <p:cNvSpPr/>
          <p:nvPr/>
        </p:nvSpPr>
        <p:spPr>
          <a:xfrm>
            <a:off x="0" y="676134"/>
            <a:ext cx="9144000" cy="3791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</a:t>
            </a:r>
            <a:r>
              <a:rPr lang="ru-RU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Глобальная инфраструктура, позволяющая размещать и управлять </a:t>
            </a:r>
            <a:r>
              <a:rPr lang="en-US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ru-RU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сервисами и продуктами, включающих в себя большие объёмы данных</a:t>
            </a:r>
            <a:r>
              <a:rPr lang="en-US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1800" dirty="0">
              <a:solidFill>
                <a:srgbClr val="434A5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</a:t>
            </a:r>
            <a:r>
              <a:rPr lang="ru-RU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Создание продукта при помощи машинного обучения</a:t>
            </a:r>
            <a:r>
              <a:rPr lang="en-US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434A5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</a:t>
            </a:r>
            <a:r>
              <a:rPr lang="ru-RU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Передовая защита данных, за которую отвечает более 700 специалистов</a:t>
            </a:r>
            <a:r>
              <a:rPr lang="en-US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1800" dirty="0">
              <a:solidFill>
                <a:srgbClr val="434A5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</a:t>
            </a:r>
            <a:r>
              <a:rPr lang="ru-RU" sz="1800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Собственная сеть Google, состоящая из тысячи километров оптоволоконного кабеля, в которой применяются передовые технологии.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8BD795-D679-4365-9253-2506AD10E16E}"/>
              </a:ext>
            </a:extLst>
          </p:cNvPr>
          <p:cNvSpPr/>
          <p:nvPr/>
        </p:nvSpPr>
        <p:spPr>
          <a:xfrm>
            <a:off x="1741050" y="154375"/>
            <a:ext cx="59666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5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Особенности G</a:t>
            </a:r>
            <a:r>
              <a:rPr lang="en-US" sz="2500" b="1" dirty="0" err="1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oogle</a:t>
            </a:r>
            <a:r>
              <a:rPr lang="en-US" sz="25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25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</a:t>
            </a:r>
            <a:r>
              <a:rPr lang="en-US" sz="2500" b="1" dirty="0">
                <a:solidFill>
                  <a:srgbClr val="434A5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loud Platform</a:t>
            </a:r>
            <a:endParaRPr lang="ru-RU" sz="25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49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17753" y="152400"/>
            <a:ext cx="8677275" cy="497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ru-RU" sz="2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Инфраструктурные и платформенные сервисы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3E2979D-7AAE-4C68-B606-FBEA895AC463}"/>
              </a:ext>
            </a:extLst>
          </p:cNvPr>
          <p:cNvSpPr/>
          <p:nvPr/>
        </p:nvSpPr>
        <p:spPr>
          <a:xfrm>
            <a:off x="417753" y="649401"/>
            <a:ext cx="847106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Операционные системы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Виртуальные машины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Сети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Базы данных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Инструменты мониторинга и машинного обучения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Платформы для создания мобильных и веб-приложений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</a:t>
            </a:r>
            <a:r>
              <a:rPr lang="ru-RU" sz="1800" dirty="0" err="1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Бессерверные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платформы для </a:t>
            </a:r>
            <a:r>
              <a:rPr lang="ru-RU" sz="1800" dirty="0" err="1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контейнеризованных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приложений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Инструменты для разработки программного обеспечения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ru-RU" sz="1800" dirty="0">
                <a:solidFill>
                  <a:srgbClr val="31353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Системы управления контентом и др.</a:t>
            </a:r>
          </a:p>
        </p:txBody>
      </p:sp>
    </p:spTree>
    <p:extLst>
      <p:ext uri="{BB962C8B-B14F-4D97-AF65-F5344CB8AC3E}">
        <p14:creationId xmlns:p14="http://schemas.microsoft.com/office/powerpoint/2010/main" val="277433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311700" y="1473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Краткий обзор сетевых протоколов</a:t>
            </a:r>
            <a:endParaRPr b="1"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-69111" y="982354"/>
            <a:ext cx="928222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27000" lvl="0" indent="0">
              <a:buNone/>
            </a:pPr>
            <a:r>
              <a:rPr lang="ru-RU" b="1" dirty="0"/>
              <a:t>HTTP (</a:t>
            </a:r>
            <a:r>
              <a:rPr lang="ru-RU" b="1" dirty="0" err="1"/>
              <a:t>HyperText</a:t>
            </a:r>
            <a:r>
              <a:rPr lang="ru-RU" b="1" dirty="0"/>
              <a:t> </a:t>
            </a:r>
            <a:r>
              <a:rPr lang="ru-RU" b="1" dirty="0" err="1"/>
              <a:t>Transfer</a:t>
            </a:r>
            <a:r>
              <a:rPr lang="ru-RU" b="1" dirty="0"/>
              <a:t> </a:t>
            </a:r>
            <a:r>
              <a:rPr lang="ru-RU" b="1" dirty="0" err="1"/>
              <a:t>Protocol</a:t>
            </a:r>
            <a:r>
              <a:rPr lang="ru-RU" b="1" dirty="0"/>
              <a:t>). </a:t>
            </a:r>
            <a:r>
              <a:rPr lang="ru-RU" dirty="0"/>
              <a:t>Протокол прикладного уровня, который используется для передачи гипертекстовых документов, таких как веб-страницы.</a:t>
            </a:r>
          </a:p>
          <a:p>
            <a:pPr marL="127000" lvl="0" indent="0">
              <a:buNone/>
            </a:pPr>
            <a:endParaRPr lang="ru-RU" dirty="0"/>
          </a:p>
          <a:p>
            <a:pPr marL="127000" lvl="0" indent="0">
              <a:buNone/>
            </a:pPr>
            <a:r>
              <a:rPr lang="ru-RU" b="1" dirty="0"/>
              <a:t>TCP (</a:t>
            </a:r>
            <a:r>
              <a:rPr lang="ru-RU" b="1" dirty="0" err="1"/>
              <a:t>Transmission</a:t>
            </a:r>
            <a:r>
              <a:rPr lang="ru-RU" b="1" dirty="0"/>
              <a:t> </a:t>
            </a:r>
            <a:r>
              <a:rPr lang="ru-RU" b="1" dirty="0" err="1"/>
              <a:t>Control</a:t>
            </a:r>
            <a:r>
              <a:rPr lang="ru-RU" b="1" dirty="0"/>
              <a:t> </a:t>
            </a:r>
            <a:r>
              <a:rPr lang="ru-RU" b="1" dirty="0" err="1"/>
              <a:t>Protocol</a:t>
            </a:r>
            <a:r>
              <a:rPr lang="ru-RU" b="1" dirty="0"/>
              <a:t>). </a:t>
            </a:r>
            <a:r>
              <a:rPr lang="ru-RU" dirty="0"/>
              <a:t>Один из основных протоколов в сетях TCP/IP. Он позволяет двум хостам устанавливать соединение и обмениваться данными.</a:t>
            </a:r>
          </a:p>
          <a:p>
            <a:pPr marL="127000" lvl="0" indent="0">
              <a:buNone/>
            </a:pPr>
            <a:endParaRPr lang="ru-RU" dirty="0"/>
          </a:p>
          <a:p>
            <a:pPr marL="127000" lvl="0" indent="0">
              <a:buNone/>
            </a:pPr>
            <a:r>
              <a:rPr lang="ru-RU" b="1" dirty="0"/>
              <a:t>IP (</a:t>
            </a:r>
            <a:r>
              <a:rPr lang="ru-RU" b="1" dirty="0" err="1"/>
              <a:t>Internet</a:t>
            </a:r>
            <a:r>
              <a:rPr lang="ru-RU" b="1" dirty="0"/>
              <a:t> </a:t>
            </a:r>
            <a:r>
              <a:rPr lang="ru-RU" b="1" dirty="0" err="1"/>
              <a:t>Protocol</a:t>
            </a:r>
            <a:r>
              <a:rPr lang="ru-RU" b="1" dirty="0"/>
              <a:t>). </a:t>
            </a:r>
            <a:r>
              <a:rPr lang="ru-RU" dirty="0"/>
              <a:t>Протокол для передачи данных в сети Интернет.</a:t>
            </a:r>
          </a:p>
          <a:p>
            <a:pPr marL="127000" lvl="0" indent="0">
              <a:buNone/>
            </a:pPr>
            <a:endParaRPr lang="ru-RU" dirty="0"/>
          </a:p>
          <a:p>
            <a:pPr marL="127000" lvl="0" indent="0">
              <a:buNone/>
            </a:pPr>
            <a:r>
              <a:rPr lang="ru-RU" b="1" dirty="0"/>
              <a:t>FTP (</a:t>
            </a:r>
            <a:r>
              <a:rPr lang="ru-RU" b="1" dirty="0" err="1"/>
              <a:t>File</a:t>
            </a:r>
            <a:r>
              <a:rPr lang="ru-RU" b="1" dirty="0"/>
              <a:t> </a:t>
            </a:r>
            <a:r>
              <a:rPr lang="ru-RU" b="1" dirty="0" err="1"/>
              <a:t>Transfer</a:t>
            </a:r>
            <a:r>
              <a:rPr lang="ru-RU" b="1" dirty="0"/>
              <a:t> </a:t>
            </a:r>
            <a:r>
              <a:rPr lang="ru-RU" b="1" dirty="0" err="1"/>
              <a:t>Protocol</a:t>
            </a:r>
            <a:r>
              <a:rPr lang="ru-RU" b="1" dirty="0"/>
              <a:t>). </a:t>
            </a:r>
            <a:r>
              <a:rPr lang="ru-RU" dirty="0"/>
              <a:t>Протокол, который используется для передачи файлов между клиентом и сервером.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559520" y="0"/>
            <a:ext cx="832976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ru-RU" dirty="0"/>
            </a:br>
            <a:br>
              <a:rPr lang="ru-RU" sz="2800" dirty="0"/>
            </a:br>
            <a:r>
              <a:rPr lang="ru-RU" sz="2800" dirty="0"/>
              <a:t>Миграция в облако </a:t>
            </a:r>
            <a:r>
              <a:rPr lang="en-US" sz="2800" dirty="0"/>
              <a:t>Google cloud</a:t>
            </a:r>
            <a:endParaRPr lang="ru-RU" sz="2800" dirty="0">
              <a:solidFill>
                <a:srgbClr val="313539"/>
              </a:solidFill>
              <a:latin typeface="Montserra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3E2979D-7AAE-4C68-B606-FBEA895AC463}"/>
              </a:ext>
            </a:extLst>
          </p:cNvPr>
          <p:cNvSpPr/>
          <p:nvPr/>
        </p:nvSpPr>
        <p:spPr>
          <a:xfrm>
            <a:off x="336467" y="936480"/>
            <a:ext cx="8471066" cy="12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Перенос в облако GCP критически важные системы и сервисы (например, базы данных и приложения). Выполнение миграции без перерывов в работе систем.</a:t>
            </a:r>
            <a:endParaRPr lang="ru-RU" sz="1800" dirty="0">
              <a:solidFill>
                <a:srgbClr val="313539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821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559520" y="-3849"/>
            <a:ext cx="832976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ru-RU" dirty="0"/>
            </a:br>
            <a:br>
              <a:rPr lang="ru-RU" dirty="0"/>
            </a:br>
            <a:r>
              <a:rPr lang="ru-RU" dirty="0"/>
              <a:t>Непрерывность бизнеса</a:t>
            </a:r>
            <a:endParaRPr lang="ru-RU" sz="2800" dirty="0">
              <a:solidFill>
                <a:srgbClr val="313539"/>
              </a:solidFill>
              <a:latin typeface="Montserra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3E2979D-7AAE-4C68-B606-FBEA895AC463}"/>
              </a:ext>
            </a:extLst>
          </p:cNvPr>
          <p:cNvSpPr/>
          <p:nvPr/>
        </p:nvSpPr>
        <p:spPr>
          <a:xfrm>
            <a:off x="336467" y="936480"/>
            <a:ext cx="8471066" cy="12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Выполнение резервного копирования и восстановление, обеспечивание целостности данных, минимизация рисков простоя ключевых элементов инфраструктуры.</a:t>
            </a:r>
            <a:endParaRPr lang="ru-RU" sz="1800" dirty="0">
              <a:solidFill>
                <a:srgbClr val="313539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98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559520" y="0"/>
            <a:ext cx="832976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ru-RU" dirty="0"/>
            </a:br>
            <a:r>
              <a:rPr lang="ru-RU" dirty="0"/>
              <a:t>Разработка и тестирование</a:t>
            </a:r>
            <a:endParaRPr lang="ru-RU" sz="2800" dirty="0">
              <a:solidFill>
                <a:srgbClr val="313539"/>
              </a:solidFill>
              <a:latin typeface="Montserra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3E2979D-7AAE-4C68-B606-FBEA895AC463}"/>
              </a:ext>
            </a:extLst>
          </p:cNvPr>
          <p:cNvSpPr/>
          <p:nvPr/>
        </p:nvSpPr>
        <p:spPr>
          <a:xfrm>
            <a:off x="336467" y="681489"/>
            <a:ext cx="8471066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Работа по принципу непрерывной интеграции и доставки (CI/CD), сокращение времени вывода продукта на рынок.</a:t>
            </a:r>
          </a:p>
          <a:p>
            <a:pPr>
              <a:lnSpc>
                <a:spcPct val="150000"/>
              </a:lnSpc>
            </a:pPr>
            <a:endParaRPr lang="ru-RU" sz="1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 инструментами GCP для разработчиков вы можете: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Самостоятельно организовать среды разработки за пару секунд.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Повысить производительность труда.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Автоматизировать шаблонные процессы и сконцентрироваться на поставленных целях.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Минимизировать простои систем.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942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dirty="0"/>
              <a:t>Безопасность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3E2979D-7AAE-4C68-B606-FBEA895AC463}"/>
              </a:ext>
            </a:extLst>
          </p:cNvPr>
          <p:cNvSpPr/>
          <p:nvPr/>
        </p:nvSpPr>
        <p:spPr>
          <a:xfrm>
            <a:off x="336467" y="936480"/>
            <a:ext cx="8471066" cy="12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Оценка безопасности инфраструктуры и устранение уязвимостей. В работе используются лучшие мировые практики в области ИБ и современные инструменты защиты.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428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Content delivery network – </a:t>
            </a:r>
            <a:r>
              <a:rPr lang="ru-RU" dirty="0"/>
              <a:t>что это и принцип работы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E05659-2466-467C-8C39-50F17B62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4" y="1742959"/>
            <a:ext cx="7211431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2406249" y="1203423"/>
            <a:ext cx="6471936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ru-RU" sz="2000" dirty="0"/>
              <a:t>CDN</a:t>
            </a:r>
            <a:r>
              <a:rPr lang="ru-RU" sz="2000" b="0" dirty="0"/>
              <a:t> — распределенная сетевая архитектура, созданная для ускорения доставки контента пользователям. Сеть влияет на загрузку любого контента на сайте и приложениях: аудио, видео, стриминг, изображения, тексты, графика. CDN помогает быстро доносить контент для пользователя.</a:t>
            </a:r>
            <a:endParaRPr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Content delivery network</a:t>
            </a:r>
            <a:endParaRPr lang="ru-RU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A1FF62-7B4B-4ABC-B69D-9EECD7B9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93" y="806304"/>
            <a:ext cx="5357213" cy="353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0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Content delivery network</a:t>
            </a:r>
            <a:endParaRPr lang="ru-RU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47F3421-D98A-48A6-B23A-AF92FA9DC4A1}"/>
              </a:ext>
            </a:extLst>
          </p:cNvPr>
          <p:cNvSpPr/>
          <p:nvPr/>
        </p:nvSpPr>
        <p:spPr>
          <a:xfrm>
            <a:off x="0" y="1066305"/>
            <a:ext cx="9144000" cy="2960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Уменьшаем задержки – файл грузится с ближайшего географически сервера.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Распараллеливаем загрузку – браузеры ограничивают число одновременных подключений к одному домену, а так файлы могут грузиться параллельно, ускоряя загрузку.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Улучшаем кеширование – есть большая вероятность, что в браузерном </a:t>
            </a:r>
            <a:r>
              <a:rPr lang="ru-RU" sz="18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кеше</a:t>
            </a: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посетителя файл уже лежит и это скорейший способ загрузить его.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Сохраняем траффик</a:t>
            </a:r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</a:t>
            </a:r>
            <a:endParaRPr lang="ru-RU" sz="1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47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778389" y="1956266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500" b="0" dirty="0"/>
              <a:t>По статистике, один только </a:t>
            </a:r>
            <a:r>
              <a:rPr lang="ru-RU" sz="2500" b="0" dirty="0" err="1"/>
              <a:t>YouTube</a:t>
            </a:r>
            <a:r>
              <a:rPr lang="ru-RU" sz="2500" b="0" dirty="0"/>
              <a:t> генерирует 37 % всего мобильного трафика в мире. Это миллиард часов видео в сутки. Без географического распределения нагрузки подобные сервисы просто не родились бы.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4090419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416882" y="1977531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0" dirty="0"/>
              <a:t>CDN (</a:t>
            </a:r>
            <a:r>
              <a:rPr lang="ru-RU" sz="3680" dirty="0"/>
              <a:t>Сеть доставки контента</a:t>
            </a:r>
            <a:r>
              <a:rPr lang="en-US" sz="3680" dirty="0"/>
              <a:t>)</a:t>
            </a:r>
            <a:r>
              <a:rPr lang="ru-RU" sz="3680" dirty="0"/>
              <a:t> </a:t>
            </a:r>
            <a:r>
              <a:rPr lang="en-US" sz="3680" dirty="0"/>
              <a:t>Google </a:t>
            </a:r>
            <a:r>
              <a:rPr lang="ru-RU" sz="3680" dirty="0"/>
              <a:t>расположены в </a:t>
            </a:r>
            <a:r>
              <a:rPr lang="en-US" sz="3680" dirty="0"/>
              <a:t>1 300 + </a:t>
            </a:r>
            <a:r>
              <a:rPr lang="ru-RU" sz="3680" dirty="0"/>
              <a:t>городах по всему миру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311700" y="1473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Краткий обзор сетевых протоколов</a:t>
            </a:r>
            <a:endParaRPr b="1"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-69111" y="982354"/>
            <a:ext cx="928222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7000" lvl="0" indent="0">
              <a:buNone/>
            </a:pPr>
            <a:r>
              <a:rPr lang="en-US" b="1" dirty="0"/>
              <a:t>DNS</a:t>
            </a:r>
            <a:r>
              <a:rPr lang="ru-RU" b="1" dirty="0"/>
              <a:t> (</a:t>
            </a:r>
            <a:r>
              <a:rPr lang="en-US" b="1" dirty="0"/>
              <a:t>Domain Name System</a:t>
            </a:r>
            <a:r>
              <a:rPr lang="ru-RU" b="1" dirty="0"/>
              <a:t>). </a:t>
            </a:r>
            <a:r>
              <a:rPr lang="ru-RU" dirty="0"/>
              <a:t>Система доменных имен. Используется для       получения </a:t>
            </a:r>
            <a:r>
              <a:rPr lang="en-US" dirty="0"/>
              <a:t>IP </a:t>
            </a:r>
            <a:r>
              <a:rPr lang="ru-RU" dirty="0"/>
              <a:t>адреса сервера, на котором расположен веб-ресурс.</a:t>
            </a:r>
          </a:p>
          <a:p>
            <a:pPr marL="127000" lvl="0" indent="0">
              <a:buNone/>
            </a:pPr>
            <a:endParaRPr lang="ru-RU" dirty="0"/>
          </a:p>
          <a:p>
            <a:pPr marL="127000" lvl="0" indent="0">
              <a:buNone/>
            </a:pPr>
            <a:r>
              <a:rPr lang="ru-RU" b="1" dirty="0"/>
              <a:t>SMTP (</a:t>
            </a:r>
            <a:r>
              <a:rPr lang="ru-RU" b="1" dirty="0" err="1"/>
              <a:t>Simple</a:t>
            </a:r>
            <a:r>
              <a:rPr lang="ru-RU" b="1" dirty="0"/>
              <a:t> </a:t>
            </a:r>
            <a:r>
              <a:rPr lang="ru-RU" b="1" dirty="0" err="1"/>
              <a:t>Mail</a:t>
            </a:r>
            <a:r>
              <a:rPr lang="ru-RU" b="1" dirty="0"/>
              <a:t> </a:t>
            </a:r>
            <a:r>
              <a:rPr lang="ru-RU" b="1" dirty="0" err="1"/>
              <a:t>Transfer</a:t>
            </a:r>
            <a:r>
              <a:rPr lang="ru-RU" b="1" dirty="0"/>
              <a:t> </a:t>
            </a:r>
            <a:r>
              <a:rPr lang="ru-RU" b="1" dirty="0" err="1"/>
              <a:t>Protocol</a:t>
            </a:r>
            <a:r>
              <a:rPr lang="ru-RU" b="1" dirty="0"/>
              <a:t>). </a:t>
            </a:r>
            <a:r>
              <a:rPr lang="ru-RU" dirty="0"/>
              <a:t>Это протокол, который используется для отправки электронной почты.</a:t>
            </a:r>
          </a:p>
          <a:p>
            <a:pPr marL="127000" lvl="0" indent="0">
              <a:buNone/>
            </a:pPr>
            <a:endParaRPr lang="ru-RU" dirty="0"/>
          </a:p>
          <a:p>
            <a:pPr marL="127000" lvl="0" indent="0">
              <a:buNone/>
            </a:pPr>
            <a:r>
              <a:rPr lang="ru-RU" b="1" dirty="0"/>
              <a:t>UDP (</a:t>
            </a:r>
            <a:r>
              <a:rPr lang="ru-RU" b="1" dirty="0" err="1"/>
              <a:t>User</a:t>
            </a:r>
            <a:r>
              <a:rPr lang="ru-RU" b="1" dirty="0"/>
              <a:t> </a:t>
            </a:r>
            <a:r>
              <a:rPr lang="ru-RU" b="1" dirty="0" err="1"/>
              <a:t>Datagram</a:t>
            </a:r>
            <a:r>
              <a:rPr lang="ru-RU" b="1" dirty="0"/>
              <a:t> </a:t>
            </a:r>
            <a:r>
              <a:rPr lang="ru-RU" b="1" dirty="0" err="1"/>
              <a:t>Protocol</a:t>
            </a:r>
            <a:r>
              <a:rPr lang="ru-RU" b="1" dirty="0"/>
              <a:t>). </a:t>
            </a:r>
            <a:r>
              <a:rPr lang="ru-RU" dirty="0"/>
              <a:t>Это протокол, который используется для передачи данных без установления соединения.</a:t>
            </a:r>
          </a:p>
          <a:p>
            <a:pPr marL="127000" lvl="0" indent="0">
              <a:buNone/>
            </a:pPr>
            <a:endParaRPr lang="ru-RU" dirty="0"/>
          </a:p>
          <a:p>
            <a:pPr marL="127000" indent="0">
              <a:buNone/>
            </a:pPr>
            <a:r>
              <a:rPr lang="en-US" b="1" dirty="0"/>
              <a:t>SSH — Secure Shell</a:t>
            </a:r>
            <a:r>
              <a:rPr lang="ru-RU" b="1" dirty="0"/>
              <a:t>. </a:t>
            </a:r>
            <a:r>
              <a:rPr lang="ru-RU" dirty="0"/>
              <a:t>Обеспечивает удаленное управление ОС с применением TCP. В SSH шифруют весь трафик. SSH обычно применяют при работе с хостингами (клиент получает возможность удаленно подключиться к серверу и работать с ним).</a:t>
            </a:r>
            <a:endParaRPr lang="en-US" b="1" dirty="0"/>
          </a:p>
          <a:p>
            <a:pPr marL="127000" lv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286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-36308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Content delivery network</a:t>
            </a:r>
            <a:endParaRPr lang="ru-RU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00D538-2F57-41EF-8817-4CE37B4C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74" y="870000"/>
            <a:ext cx="7985052" cy="35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23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Content delivery network</a:t>
            </a:r>
            <a:endParaRPr lang="ru-RU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BD7F00-C159-4480-B491-A8DFCE64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7" y="1123814"/>
            <a:ext cx="7963786" cy="32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56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03F790-8841-46BE-8A41-FEBE698CE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3396" y="0"/>
            <a:ext cx="45220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63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5BA712-7982-443A-8C0B-AB86A8680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76" y="0"/>
            <a:ext cx="44851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46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Google Shape;174;p33">
            <a:extLst>
              <a:ext uri="{FF2B5EF4-FFF2-40B4-BE49-F238E27FC236}">
                <a16:creationId xmlns:a16="http://schemas.microsoft.com/office/drawing/2014/main" id="{1036FB80-6B53-4266-AEE5-204A177BE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Content delivery network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5A422F-66F8-4A7C-BBBE-2EFD7B56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90" y="801604"/>
            <a:ext cx="7974419" cy="35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5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Google Shape;174;p33">
            <a:extLst>
              <a:ext uri="{FF2B5EF4-FFF2-40B4-BE49-F238E27FC236}">
                <a16:creationId xmlns:a16="http://schemas.microsoft.com/office/drawing/2014/main" id="{1036FB80-6B53-4266-AEE5-204A177BE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Content delivery network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DF535C-6B96-43BF-9755-59178478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28" y="835341"/>
            <a:ext cx="8537944" cy="34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xfrm>
            <a:off x="2438147" y="1735050"/>
            <a:ext cx="6535732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ru-RU" sz="2000" dirty="0"/>
              <a:t>Можно выбрать </a:t>
            </a:r>
            <a:r>
              <a:rPr lang="ru-RU" sz="2000" dirty="0" err="1"/>
              <a:t>Global</a:t>
            </a:r>
            <a:r>
              <a:rPr lang="ru-RU" sz="2000" dirty="0"/>
              <a:t> CDN или </a:t>
            </a:r>
            <a:r>
              <a:rPr lang="ru-RU" sz="2000" dirty="0" err="1"/>
              <a:t>Regional</a:t>
            </a:r>
            <a:r>
              <a:rPr lang="ru-RU" sz="2000" dirty="0"/>
              <a:t> CDN.</a:t>
            </a:r>
            <a:br>
              <a:rPr lang="ru-RU" sz="2000" dirty="0"/>
            </a:br>
            <a:r>
              <a:rPr lang="ru-RU" sz="2000" dirty="0" err="1"/>
              <a:t>Global</a:t>
            </a:r>
            <a:r>
              <a:rPr lang="ru-RU" sz="2000" dirty="0"/>
              <a:t> CDN обеспечивает глобальное покрытие, но может быть более дорогой.</a:t>
            </a:r>
            <a:br>
              <a:rPr lang="ru-RU" sz="2000" dirty="0"/>
            </a:br>
            <a:r>
              <a:rPr lang="ru-RU" sz="2000" dirty="0"/>
              <a:t> </a:t>
            </a:r>
            <a:r>
              <a:rPr lang="ru-RU" sz="2000" dirty="0" err="1"/>
              <a:t>Regional</a:t>
            </a:r>
            <a:r>
              <a:rPr lang="ru-RU" sz="2000" dirty="0"/>
              <a:t> CDN обеспечивает покрытие только в определенном регионе, но может быть более экономичной.</a:t>
            </a:r>
            <a:endParaRPr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00DE330-7B68-4966-AFAC-7881378D9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Google Shape;174;p33">
            <a:extLst>
              <a:ext uri="{FF2B5EF4-FFF2-40B4-BE49-F238E27FC236}">
                <a16:creationId xmlns:a16="http://schemas.microsoft.com/office/drawing/2014/main" id="{1036FB80-6B53-4266-AEE5-204A177BE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Content delivery network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3F7838-DDB3-46FC-AFAA-1B6A38BF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83" y="862755"/>
            <a:ext cx="7679234" cy="34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21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87003" y="130768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0" dirty="0"/>
              <a:t>NS </a:t>
            </a:r>
            <a:r>
              <a:rPr lang="ru-RU" sz="3680" dirty="0"/>
              <a:t>сервера будут обновляться от 3-х до 12 часов в </a:t>
            </a:r>
            <a:r>
              <a:rPr lang="en-US" sz="3680" dirty="0"/>
              <a:t>DNS </a:t>
            </a:r>
            <a:r>
              <a:rPr lang="ru-RU" sz="3680" dirty="0"/>
              <a:t>серверах по всему миру и настройки применятся в течении этого периода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500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1712850" y="2224147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127000" lvl="0"/>
            <a:r>
              <a:rPr lang="ru-RU" sz="4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98008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4"/>
                </a:solidFill>
              </a:rPr>
              <a:t>Ashgabat</a:t>
            </a:r>
            <a:endParaRPr sz="1600" dirty="0">
              <a:solidFill>
                <a:schemeClr val="accent4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40A0DD-775F-4DFA-8040-A317ABC0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860" y="1481035"/>
            <a:ext cx="5811140" cy="299527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54EEE4-113B-4433-8EE5-E60F1270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0"/>
            <a:ext cx="71532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748829" y="1531257"/>
            <a:ext cx="5003681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lvl="0"/>
            <a:r>
              <a:rPr lang="ru-RU" sz="2000" b="0" dirty="0"/>
              <a:t>Обзор рекомендаций для оптимизации 	работы веб-приложения:</a:t>
            </a:r>
            <a:br>
              <a:rPr lang="ru-RU" sz="2000" b="0" dirty="0"/>
            </a:br>
            <a:br>
              <a:rPr lang="ru-RU" sz="2000" b="0" dirty="0"/>
            </a:br>
            <a:r>
              <a:rPr lang="en-US" sz="2000" b="0" dirty="0"/>
              <a:t>- </a:t>
            </a:r>
            <a:r>
              <a:rPr lang="ru-RU" sz="2000" b="0" dirty="0"/>
              <a:t>Кеширование данных</a:t>
            </a:r>
            <a:br>
              <a:rPr lang="en-US" sz="2000" b="0" dirty="0"/>
            </a:br>
            <a:br>
              <a:rPr lang="en-US" sz="2000" b="0" dirty="0"/>
            </a:br>
            <a:r>
              <a:rPr lang="en-US" sz="2000" b="0" dirty="0"/>
              <a:t>- </a:t>
            </a:r>
            <a:r>
              <a:rPr lang="ru-RU" sz="2000" b="0" dirty="0"/>
              <a:t>Настройка балансировки нагрузок</a:t>
            </a:r>
            <a:br>
              <a:rPr lang="en-US" sz="2000" b="0" dirty="0"/>
            </a:br>
            <a:br>
              <a:rPr lang="en-US" sz="2000" b="0" dirty="0"/>
            </a:br>
            <a:r>
              <a:rPr lang="en-US" sz="2000" b="0" dirty="0"/>
              <a:t>- </a:t>
            </a:r>
            <a:r>
              <a:rPr lang="ru-RU" sz="2000" b="0" dirty="0"/>
              <a:t>Использование </a:t>
            </a:r>
            <a:r>
              <a:rPr lang="en-US" sz="2000" b="0" dirty="0"/>
              <a:t>CDN</a:t>
            </a:r>
            <a:br>
              <a:rPr lang="en-US" sz="2000" b="0" dirty="0"/>
            </a:br>
            <a:br>
              <a:rPr lang="en-US" sz="2000" b="0" dirty="0"/>
            </a:br>
            <a:r>
              <a:rPr lang="en-US" sz="2000" b="0" dirty="0"/>
              <a:t>- </a:t>
            </a:r>
            <a:r>
              <a:rPr lang="ru-RU" sz="2000" b="0" dirty="0"/>
              <a:t>Сжатие данных</a:t>
            </a:r>
            <a:br>
              <a:rPr lang="en-US" sz="2000" b="0" dirty="0"/>
            </a:br>
            <a:br>
              <a:rPr lang="en-US" sz="2000" b="0" dirty="0"/>
            </a:br>
            <a:r>
              <a:rPr lang="en-US" sz="2000" b="0" dirty="0"/>
              <a:t>- </a:t>
            </a:r>
            <a:r>
              <a:rPr lang="ru-RU" sz="2000" b="0" dirty="0"/>
              <a:t>Минимизация файлов</a:t>
            </a:r>
            <a:endParaRPr sz="2000" b="0" dirty="0"/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4"/>
                </a:solidFill>
              </a:rPr>
              <a:t>Ashgabat</a:t>
            </a:r>
            <a:endParaRPr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3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748829" y="1531257"/>
            <a:ext cx="5003681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lvl="0"/>
            <a:r>
              <a:rPr lang="ru-RU" sz="2000" b="0" dirty="0"/>
              <a:t>Обзор рекомендаций для безопасности 	работы веб-приложения:</a:t>
            </a:r>
            <a:br>
              <a:rPr lang="ru-RU" sz="2000" b="0" dirty="0"/>
            </a:br>
            <a:br>
              <a:rPr lang="ru-RU" sz="2000" b="0" dirty="0"/>
            </a:br>
            <a:r>
              <a:rPr lang="en-US" sz="2000" b="0" dirty="0"/>
              <a:t>- </a:t>
            </a:r>
            <a:r>
              <a:rPr lang="ru-RU" sz="2000" b="0" dirty="0"/>
              <a:t>Использование </a:t>
            </a:r>
            <a:r>
              <a:rPr lang="en-US" sz="2000" b="0" dirty="0"/>
              <a:t>SSL </a:t>
            </a:r>
            <a:r>
              <a:rPr lang="ru-RU" sz="2000" b="0" dirty="0"/>
              <a:t>для  домена и переадресация на </a:t>
            </a:r>
            <a:r>
              <a:rPr lang="en-US" sz="2000" b="0" dirty="0"/>
              <a:t>HTTPS </a:t>
            </a:r>
            <a:r>
              <a:rPr lang="ru-RU" sz="2000" b="0" dirty="0"/>
              <a:t>соединения</a:t>
            </a:r>
            <a:br>
              <a:rPr lang="en-US" sz="2000" b="0" dirty="0"/>
            </a:br>
            <a:br>
              <a:rPr lang="en-US" sz="2000" b="0" dirty="0"/>
            </a:br>
            <a:r>
              <a:rPr lang="en-US" sz="2000" b="0" dirty="0"/>
              <a:t>- </a:t>
            </a:r>
            <a:r>
              <a:rPr lang="ru-RU" sz="2000" b="0" dirty="0"/>
              <a:t>Настройка прав пользователя на сервере</a:t>
            </a:r>
            <a:br>
              <a:rPr lang="en-US" sz="2000" b="0" dirty="0"/>
            </a:br>
            <a:br>
              <a:rPr lang="en-US" sz="2000" b="0" dirty="0"/>
            </a:br>
            <a:r>
              <a:rPr lang="en-US" sz="2000" b="0" dirty="0"/>
              <a:t>- </a:t>
            </a:r>
            <a:r>
              <a:rPr lang="ru-RU" sz="2000" b="0" dirty="0"/>
              <a:t>Смена стандартных портов на сервере</a:t>
            </a:r>
            <a:br>
              <a:rPr lang="en-US" sz="2000" b="0" dirty="0"/>
            </a:br>
            <a:br>
              <a:rPr lang="en-US" sz="2000" b="0" dirty="0"/>
            </a:br>
            <a:r>
              <a:rPr lang="en-US" sz="2000" b="0" dirty="0"/>
              <a:t>- </a:t>
            </a:r>
            <a:r>
              <a:rPr lang="ru-RU" sz="2000" b="0" dirty="0"/>
              <a:t>Отключение возможности входа с правами суперпользователя на сервере</a:t>
            </a:r>
            <a:endParaRPr sz="2000" b="0" dirty="0"/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4"/>
                </a:solidFill>
              </a:rPr>
              <a:t>Ashgabat</a:t>
            </a:r>
            <a:endParaRPr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0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748829" y="1531257"/>
            <a:ext cx="5003681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lvl="0"/>
            <a:r>
              <a:rPr lang="ru-RU" sz="1800" b="0" dirty="0"/>
              <a:t>Обзор рекомендаций для безопасности 	работы веб-приложения:</a:t>
            </a:r>
            <a:br>
              <a:rPr lang="ru-RU" sz="1800" b="0" dirty="0"/>
            </a:br>
            <a:br>
              <a:rPr lang="ru-RU" sz="1800" b="0" dirty="0"/>
            </a:br>
            <a:r>
              <a:rPr lang="en-US" sz="1800" b="0" dirty="0"/>
              <a:t>- </a:t>
            </a:r>
            <a:r>
              <a:rPr lang="ru-RU" sz="1800" b="0" dirty="0"/>
              <a:t>Разделение компонентов веб-приложения на отдельные сервисы</a:t>
            </a:r>
            <a:br>
              <a:rPr lang="ru-RU" sz="1800" b="0" dirty="0"/>
            </a:br>
            <a:br>
              <a:rPr lang="ru-RU" sz="1800" b="0" dirty="0"/>
            </a:br>
            <a:r>
              <a:rPr lang="ru-RU" sz="1800" b="0" dirty="0"/>
              <a:t>- Разделение сервисов на отдельные сервера</a:t>
            </a:r>
            <a:endParaRPr sz="1800" b="0" dirty="0"/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4"/>
                </a:solidFill>
              </a:rPr>
              <a:t>Ashgabat</a:t>
            </a:r>
            <a:endParaRPr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3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9959EF-A1C5-40C5-BA49-DA95F246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19" y="246865"/>
            <a:ext cx="8024761" cy="412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8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E1E0B4-05B4-4322-8FE0-27C1E5B5B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3" y="412137"/>
            <a:ext cx="7536469" cy="38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57341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988</Words>
  <Application>Microsoft Office PowerPoint</Application>
  <PresentationFormat>Экран (16:9)</PresentationFormat>
  <Paragraphs>97</Paragraphs>
  <Slides>40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Roboto Mono Light</vt:lpstr>
      <vt:lpstr>Arial</vt:lpstr>
      <vt:lpstr>Montserrat</vt:lpstr>
      <vt:lpstr>Google Sans</vt:lpstr>
      <vt:lpstr>DevFest 2023</vt:lpstr>
      <vt:lpstr>Настройка, безопасность и оптимизация производительности серверов Google cloud platform для веб-приложений</vt:lpstr>
      <vt:lpstr>Краткий обзор сетевых протоколов</vt:lpstr>
      <vt:lpstr>Краткий обзор сетевых протоколов</vt:lpstr>
      <vt:lpstr>Презентация PowerPoint</vt:lpstr>
      <vt:lpstr>Обзор рекомендаций для оптимизации  работы веб-приложения:  - Кеширование данных  - Настройка балансировки нагрузок  - Использование CDN  - Сжатие данных  - Минимизация файлов</vt:lpstr>
      <vt:lpstr>Обзор рекомендаций для безопасности  работы веб-приложения:  - Использование SSL для  домена и переадресация на HTTPS соединения  - Настройка прав пользователя на сервере  - Смена стандартных портов на сервере  - Отключение возможности входа с правами суперпользователя на сервере</vt:lpstr>
      <vt:lpstr>Обзор рекомендаций для безопасности  работы веб-приложения:  - Разделение компонентов веб-приложения на отдельные сервисы  - Разделение сервисов на отдельные сервера</vt:lpstr>
      <vt:lpstr>Презентация PowerPoint</vt:lpstr>
      <vt:lpstr>Презентация PowerPoint</vt:lpstr>
      <vt:lpstr>Презентация PowerPoint</vt:lpstr>
      <vt:lpstr>Google Cloud platform</vt:lpstr>
      <vt:lpstr>Google Cloud Platform - это стек облачных сервисов, которые выполняются на той же самой инфраструктуре, которую Google использует для своих продуктов.</vt:lpstr>
      <vt:lpstr>Google Cloud platform</vt:lpstr>
      <vt:lpstr>Вы платите только за то, что используете.</vt:lpstr>
      <vt:lpstr>Основные элементы Google Cloud Platform</vt:lpstr>
      <vt:lpstr>Презентация PowerPoint</vt:lpstr>
      <vt:lpstr>Презентация PowerPoint</vt:lpstr>
      <vt:lpstr>Презентация PowerPoint</vt:lpstr>
      <vt:lpstr>Инфраструктурные и платформенные сервисы</vt:lpstr>
      <vt:lpstr>  Миграция в облако Google cloud</vt:lpstr>
      <vt:lpstr>  Непрерывность бизнеса</vt:lpstr>
      <vt:lpstr> Разработка и тестирование</vt:lpstr>
      <vt:lpstr>Безопасность</vt:lpstr>
      <vt:lpstr>Content delivery network – что это и принцип работы</vt:lpstr>
      <vt:lpstr>CDN — распределенная сетевая архитектура, созданная для ускорения доставки контента пользователям. Сеть влияет на загрузку любого контента на сайте и приложениях: аудио, видео, стриминг, изображения, тексты, графика. CDN помогает быстро доносить контент для пользователя.</vt:lpstr>
      <vt:lpstr>Content delivery network</vt:lpstr>
      <vt:lpstr>Content delivery network</vt:lpstr>
      <vt:lpstr>По статистике, один только YouTube генерирует 37 % всего мобильного трафика в мире. Это миллиард часов видео в сутки. Без географического распределения нагрузки подобные сервисы просто не родились бы.</vt:lpstr>
      <vt:lpstr>CDN (Сеть доставки контента) Google расположены в 1 300 + городах по всему миру</vt:lpstr>
      <vt:lpstr>Content delivery network</vt:lpstr>
      <vt:lpstr>Content delivery network</vt:lpstr>
      <vt:lpstr>Презентация PowerPoint</vt:lpstr>
      <vt:lpstr>Презентация PowerPoint</vt:lpstr>
      <vt:lpstr>Content delivery network</vt:lpstr>
      <vt:lpstr>Content delivery network</vt:lpstr>
      <vt:lpstr>Можно выбрать Global CDN или Regional CDN. Global CDN обеспечивает глобальное покрытие, но может быть более дорогой.  Regional CDN обеспечивает покрытие только в определенном регионе, но может быть более экономичной.</vt:lpstr>
      <vt:lpstr>Content delivery network</vt:lpstr>
      <vt:lpstr>NS сервера будут обновляться от 3-х до 12 часов в DNS серверах по всему миру и настройки применятся в течении этого периода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Настройка, безопасность и оптимизация производительности серверов Google cloud platform для веб-приложений</dc:title>
  <dc:creator>admin1</dc:creator>
  <cp:lastModifiedBy>Юнус Ашыров</cp:lastModifiedBy>
  <cp:revision>44</cp:revision>
  <dcterms:modified xsi:type="dcterms:W3CDTF">2024-03-12T12:44:58Z</dcterms:modified>
</cp:coreProperties>
</file>